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05613" cy="99393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45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7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92FDA54-8546-42BC-915F-53A6B074D3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587F7C03-116A-4FAE-B9E9-A18C45FDD6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ED96E13E-A903-47A3-866D-0FFE03B4B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05BF8EF8-B773-485F-9A08-8BECBCED0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3E5B716F-601B-4EC6-8A68-21BDF65C8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19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1B192F1-CF29-4287-A653-4B2640A16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04053476-FB13-45FE-AFF2-11B455285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78A1180-AADF-4119-9CA9-DE8F03ABE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0F08AC4D-C062-4935-835B-F12A4585C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4E33A71-82CD-4ECC-B426-88AA10B5D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223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4CFE5420-661A-4EB1-9D6D-16D23822E3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487F03BE-7614-4E9B-90E6-67E4CAA8FD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78878108-D727-4D99-834C-C55C1E7E5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0D4E200F-B39F-4159-9AF5-86D611A6B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14C0AEDE-13EB-41B4-AF74-E38A0CB2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398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40531CC-9DC5-444A-9EB6-DB6FC9C8D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1E292B5-3356-401A-B697-C379072BC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C212A1C7-0A8C-4DFA-998C-DFEC15A89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8491A492-06D1-4A92-B332-48AD36712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DDC1BAF-604D-49F1-91EE-5AC00E188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72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D460639-11A3-4A85-BED7-B1A5E7391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E613B352-D9DA-4DCB-8E3C-FBFD5AF2C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F622735-7E44-43C7-8F11-81FAC7E22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E8D37E9-515E-4A18-ACB7-41C96AB3C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B58521ED-9434-44C4-B9E1-529F547F0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69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81B2BD0-ACD3-422F-B4AF-8F1EA6EC1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E8BD65B-9C27-4875-94FA-C6A68E1169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1F94C82D-3A02-478C-9BD5-BED197A9D1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07B1C4B3-3457-420F-9D70-21AF5634A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F3835C84-64E0-4E96-AC7D-8E3BE3374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3DF44131-AE98-40F1-BB46-9861206B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157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FFCF9BD-1DD0-45F1-8E9E-20D579774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7D49903D-0F4B-46DC-B6A7-84151886A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F6AAB847-E3FD-4692-AB0F-F634C5DDCF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B29FA9CB-3DA3-446E-B005-45FE109ED1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54E8CE3E-3C62-4A8C-92E4-B70DCA2B50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28D36374-C1D8-48C4-8670-6D77B9F8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2021/2/26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ED8B23C9-F4C8-4EF7-978F-664E22FC2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B08F2263-4463-4EB8-B125-F9BC74FDA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408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A8FDA81-4483-4DC2-A8A4-87B1FBD2B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E9E96A36-7814-454C-9B63-45F4E666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2021/2/26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9DE887CF-EF1D-49C8-9831-A3FA1A87E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1778DFA9-B471-4FA4-A6D0-B05E75A1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657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36AFF875-A2F3-40DD-8B8F-15CF8FA0F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2021/2/26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15D129CA-5D82-4E75-8A61-DFC4FBB94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B0FB9ED9-E992-44D1-BB76-886ED1040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642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6227A0C-9D62-4338-A739-7F609C592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D7BCD01-99E3-4A2A-A706-A6CE8A488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0BB650E5-DA87-4345-9C7F-F6BFDA6527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A088E389-1CE6-40A8-8735-6C52EAE2E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F1BFD408-96C2-47A0-9FEA-5C6407889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6FBC5FAF-6881-4FDF-98E0-85DD8871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637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E057369-40B6-436D-8AA6-3E5535996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973873D5-F558-4541-958D-09FC3B5FB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1FCB9186-C463-4124-8186-54505B6B0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21DD6579-5D0C-4BDF-AC2E-6D523E134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AAA44992-C664-43B8-A1DA-2F15D8E49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9B4EA938-DD27-4DCC-9371-11F64A5C7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796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A4FBD1A4-B280-49A5-A5B0-346D30D51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8B02B8B-52CE-4D8C-99BA-3B3BFED2B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2CC8D3A-BBB9-4531-8AF0-56419DF528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4190D-9665-4574-AA02-6E56EDA874C4}" type="datetimeFigureOut">
              <a:rPr lang="zh-CN" altLang="en-US" smtClean="0"/>
              <a:t>2021/2/26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0CD03226-8C97-49C6-9D5F-DF99B87DDC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9F054AC-64FC-42D4-9F03-DBFE4F9D8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471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9.wmf"/><Relationship Id="rId3" Type="http://schemas.openxmlformats.org/officeDocument/2006/relationships/video" Target="../media/media1.mp4"/><Relationship Id="rId7" Type="http://schemas.openxmlformats.org/officeDocument/2006/relationships/image" Target="../media/image10.png"/><Relationship Id="rId12" Type="http://schemas.openxmlformats.org/officeDocument/2006/relationships/oleObject" Target="../embeddings/oleObject9.bin"/><Relationship Id="rId2" Type="http://schemas.microsoft.com/office/2007/relationships/media" Target="../media/media1.mp4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wmf"/><Relationship Id="rId11" Type="http://schemas.openxmlformats.org/officeDocument/2006/relationships/image" Target="../media/image8.wmf"/><Relationship Id="rId5" Type="http://schemas.openxmlformats.org/officeDocument/2006/relationships/oleObject" Target="../embeddings/oleObject6.bin"/><Relationship Id="rId10" Type="http://schemas.openxmlformats.org/officeDocument/2006/relationships/oleObject" Target="../embeddings/oleObject8.bin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7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14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13.w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13.bin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6" Type="http://schemas.openxmlformats.org/officeDocument/2006/relationships/image" Target="../media/image23.png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xmlns="" id="{BAADADA6-4372-4F48-A25D-C62FB811E2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0006213"/>
              </p:ext>
            </p:extLst>
          </p:nvPr>
        </p:nvGraphicFramePr>
        <p:xfrm>
          <a:off x="6853801" y="189000"/>
          <a:ext cx="5218792" cy="64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2" name="AxGlyph" r:id="rId3" imgW="190800" imgH="236520" progId="AxGlyph.Document">
                  <p:embed/>
                </p:oleObj>
              </mc:Choice>
              <mc:Fallback>
                <p:oleObj name="AxGlyph" r:id="rId3" imgW="190800" imgH="236520" progId="AxGlyph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53801" y="189000"/>
                        <a:ext cx="5218792" cy="648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12A96CFA-10C9-4714-ADBC-5598A4282BF6}"/>
              </a:ext>
            </a:extLst>
          </p:cNvPr>
          <p:cNvSpPr txBox="1"/>
          <p:nvPr/>
        </p:nvSpPr>
        <p:spPr>
          <a:xfrm>
            <a:off x="449957" y="456960"/>
            <a:ext cx="52187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个滑移副：上下移动，前后伸缩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个转动副：图示坐标系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3-1-3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转动，欧拉角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坐标转换矩阵：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xmlns="" id="{CAB3847C-A529-410F-8BA0-75E8B10A93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5444941"/>
              </p:ext>
            </p:extLst>
          </p:nvPr>
        </p:nvGraphicFramePr>
        <p:xfrm>
          <a:off x="449957" y="1977231"/>
          <a:ext cx="5519737" cy="290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3" name="AxMath" r:id="rId5" imgW="3389040" imgH="1780920" progId="Equation.AxMath">
                  <p:embed/>
                </p:oleObj>
              </mc:Choice>
              <mc:Fallback>
                <p:oleObj name="AxMath" r:id="rId5" imgW="3389040" imgH="1780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9957" y="1977231"/>
                        <a:ext cx="5519737" cy="2903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xmlns="" id="{C18957B0-9D07-4AB5-ABD0-9759769A07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4343475"/>
              </p:ext>
            </p:extLst>
          </p:nvPr>
        </p:nvGraphicFramePr>
        <p:xfrm>
          <a:off x="449957" y="5269471"/>
          <a:ext cx="3817856" cy="1131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4" name="AxMath" r:id="rId7" imgW="2549520" imgH="756000" progId="Equation.AxMath">
                  <p:embed/>
                </p:oleObj>
              </mc:Choice>
              <mc:Fallback>
                <p:oleObj name="AxMath" r:id="rId7" imgW="2549520" imgH="756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9957" y="5269471"/>
                        <a:ext cx="3817856" cy="1131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401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12A96CFA-10C9-4714-ADBC-5598A4282BF6}"/>
              </a:ext>
            </a:extLst>
          </p:cNvPr>
          <p:cNvSpPr txBox="1"/>
          <p:nvPr/>
        </p:nvSpPr>
        <p:spPr>
          <a:xfrm>
            <a:off x="449957" y="456960"/>
            <a:ext cx="521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运动学正解：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xmlns="" id="{9EDC08A2-F63A-4456-B6C0-B2A9FA033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7422487"/>
              </p:ext>
            </p:extLst>
          </p:nvPr>
        </p:nvGraphicFramePr>
        <p:xfrm>
          <a:off x="449957" y="1041203"/>
          <a:ext cx="7018338" cy="275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" name="AxMath" r:id="rId3" imgW="4314960" imgH="1687680" progId="Equation.AxMath">
                  <p:embed/>
                </p:oleObj>
              </mc:Choice>
              <mc:Fallback>
                <p:oleObj name="AxMath" r:id="rId3" imgW="4314960" imgH="168768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xmlns="" id="{CAB3847C-A529-410F-8BA0-75E8B10A93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9957" y="1041203"/>
                        <a:ext cx="7018338" cy="2754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8322AB0E-0360-4BA7-BC75-C16BA672E23B}"/>
              </a:ext>
            </a:extLst>
          </p:cNvPr>
          <p:cNvSpPr txBox="1"/>
          <p:nvPr/>
        </p:nvSpPr>
        <p:spPr>
          <a:xfrm>
            <a:off x="449957" y="4068997"/>
            <a:ext cx="521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运动学逆解：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xmlns="" id="{155E43A2-C3A4-4829-861A-30AAA52326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8056203"/>
              </p:ext>
            </p:extLst>
          </p:nvPr>
        </p:nvGraphicFramePr>
        <p:xfrm>
          <a:off x="449957" y="4786552"/>
          <a:ext cx="10809288" cy="161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" name="AxMath" r:id="rId5" imgW="7725960" imgH="1148760" progId="Equation.AxMath">
                  <p:embed/>
                </p:oleObj>
              </mc:Choice>
              <mc:Fallback>
                <p:oleObj name="AxMath" r:id="rId5" imgW="7725960" imgH="114876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xmlns="" id="{9EDC08A2-F63A-4456-B6C0-B2A9FA033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9957" y="4786552"/>
                        <a:ext cx="10809288" cy="1614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A295B13F-30FA-45B9-BFED-9CDEAFFB7833}"/>
              </a:ext>
            </a:extLst>
          </p:cNvPr>
          <p:cNvSpPr txBox="1"/>
          <p:nvPr/>
        </p:nvSpPr>
        <p:spPr>
          <a:xfrm>
            <a:off x="8544325" y="6031708"/>
            <a:ext cx="2714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超定方程，解不一定存在</a:t>
            </a:r>
          </a:p>
        </p:txBody>
      </p:sp>
    </p:spTree>
    <p:extLst>
      <p:ext uri="{BB962C8B-B14F-4D97-AF65-F5344CB8AC3E}">
        <p14:creationId xmlns:p14="http://schemas.microsoft.com/office/powerpoint/2010/main" val="93008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xmlns="" id="{D3904B3A-CDDB-4C31-8CF7-459A84AE13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192877"/>
              </p:ext>
            </p:extLst>
          </p:nvPr>
        </p:nvGraphicFramePr>
        <p:xfrm>
          <a:off x="449957" y="2714831"/>
          <a:ext cx="3779622" cy="2607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" name="AxGlyph" r:id="rId5" imgW="250920" imgH="172800" progId="AxGlyph.Document">
                  <p:embed/>
                </p:oleObj>
              </mc:Choice>
              <mc:Fallback>
                <p:oleObj name="AxGlyph" r:id="rId5" imgW="250920" imgH="172800" progId="AxGlyph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9957" y="2714831"/>
                        <a:ext cx="3779622" cy="26074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12A96CFA-10C9-4714-ADBC-5598A4282BF6}"/>
              </a:ext>
            </a:extLst>
          </p:cNvPr>
          <p:cNvSpPr txBox="1"/>
          <p:nvPr/>
        </p:nvSpPr>
        <p:spPr>
          <a:xfrm>
            <a:off x="449957" y="456960"/>
            <a:ext cx="53758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A.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擦曲面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）如果曲面盆不深，可以令               ，此时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擦曲面">
            <a:hlinkClick r:id="" action="ppaction://media"/>
            <a:extLst>
              <a:ext uri="{FF2B5EF4-FFF2-40B4-BE49-F238E27FC236}">
                <a16:creationId xmlns:a16="http://schemas.microsoft.com/office/drawing/2014/main" xmlns="" id="{0E2C2D56-361C-45E5-90C0-47299F15E39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35831" y="456960"/>
            <a:ext cx="5791200" cy="5943600"/>
          </a:xfrm>
          <a:prstGeom prst="rect">
            <a:avLst/>
          </a:prstGeom>
        </p:spPr>
      </p:pic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xmlns="" id="{554DADEA-AC9E-4BBD-894C-B379F453CB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517683"/>
              </p:ext>
            </p:extLst>
          </p:nvPr>
        </p:nvGraphicFramePr>
        <p:xfrm>
          <a:off x="4035523" y="1067831"/>
          <a:ext cx="8572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" name="AxMath" r:id="rId8" imgW="429120" imgH="228600" progId="Equation.AxMath">
                  <p:embed/>
                </p:oleObj>
              </mc:Choice>
              <mc:Fallback>
                <p:oleObj name="AxMath" r:id="rId8" imgW="429120" imgH="2286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035523" y="1067831"/>
                        <a:ext cx="85725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xmlns="" id="{8753DBAE-6B34-414D-BB38-351A0AB6A5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965450"/>
              </p:ext>
            </p:extLst>
          </p:nvPr>
        </p:nvGraphicFramePr>
        <p:xfrm>
          <a:off x="449957" y="1607074"/>
          <a:ext cx="3057525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" name="AxMath" r:id="rId10" imgW="1878840" imgH="777960" progId="Equation.AxMath">
                  <p:embed/>
                </p:oleObj>
              </mc:Choice>
              <mc:Fallback>
                <p:oleObj name="AxMath" r:id="rId10" imgW="1878840" imgH="77796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xmlns="" id="{9EDC08A2-F63A-4456-B6C0-B2A9FA033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49957" y="1607074"/>
                        <a:ext cx="3057525" cy="1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98BDC363-F510-401E-A8FE-BDC2348C11D5}"/>
              </a:ext>
            </a:extLst>
          </p:cNvPr>
          <p:cNvSpPr txBox="1"/>
          <p:nvPr/>
        </p:nvSpPr>
        <p:spPr>
          <a:xfrm>
            <a:off x="449957" y="5322292"/>
            <a:ext cx="419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按照此构型设计，夹具垂直面盆的斜面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xmlns="" id="{DA9EACEC-F2B9-4639-A82A-A0D208725E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040543"/>
              </p:ext>
            </p:extLst>
          </p:nvPr>
        </p:nvGraphicFramePr>
        <p:xfrm>
          <a:off x="543563" y="5627511"/>
          <a:ext cx="4898060" cy="1258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" name="AxMath" r:id="rId12" imgW="2971440" imgH="764280" progId="Equation.AxMath">
                  <p:embed/>
                </p:oleObj>
              </mc:Choice>
              <mc:Fallback>
                <p:oleObj name="AxMath" r:id="rId12" imgW="2971440" imgH="7642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43563" y="5627511"/>
                        <a:ext cx="4898060" cy="1258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793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12A96CFA-10C9-4714-ADBC-5598A4282BF6}"/>
              </a:ext>
            </a:extLst>
          </p:cNvPr>
          <p:cNvSpPr txBox="1"/>
          <p:nvPr/>
        </p:nvSpPr>
        <p:spPr>
          <a:xfrm>
            <a:off x="449957" y="456960"/>
            <a:ext cx="1097533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A.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擦曲面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）如果曲面盆比较深，如果               ，则伸缩杆会和面盆相碰撞，此时应该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因为末端为海绵球，对末端接触点的姿态要求低，只有明确的位置约束，理论上有无穷多组解。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设置一些简单的约束条件，以求得其中一组解：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此时，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可求得：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xmlns="" id="{554DADEA-AC9E-4BBD-894C-B379F453CB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088494"/>
              </p:ext>
            </p:extLst>
          </p:nvPr>
        </p:nvGraphicFramePr>
        <p:xfrm>
          <a:off x="4035523" y="1067831"/>
          <a:ext cx="8572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3" name="AxMath" r:id="rId3" imgW="429120" imgH="228600" progId="Equation.AxMath">
                  <p:embed/>
                </p:oleObj>
              </mc:Choice>
              <mc:Fallback>
                <p:oleObj name="AxMath" r:id="rId3" imgW="429120" imgH="228600" progId="Equation.AxMath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xmlns="" id="{554DADEA-AC9E-4BBD-894C-B379F453CB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35523" y="1067831"/>
                        <a:ext cx="85725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xmlns="" id="{6EC8BA26-7FDF-4C04-99F9-206EFA47B9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8615332"/>
              </p:ext>
            </p:extLst>
          </p:nvPr>
        </p:nvGraphicFramePr>
        <p:xfrm>
          <a:off x="9306678" y="1067831"/>
          <a:ext cx="8572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4" name="AxMath" r:id="rId5" imgW="429120" imgH="228600" progId="Equation.AxMath">
                  <p:embed/>
                </p:oleObj>
              </mc:Choice>
              <mc:Fallback>
                <p:oleObj name="AxMath" r:id="rId5" imgW="429120" imgH="228600" progId="Equation.AxMath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xmlns="" id="{554DADEA-AC9E-4BBD-894C-B379F453CB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06678" y="1067831"/>
                        <a:ext cx="85725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xmlns="" id="{BFACCEEA-9142-46FF-AD4D-A5FDA6AC8B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819976"/>
              </p:ext>
            </p:extLst>
          </p:nvPr>
        </p:nvGraphicFramePr>
        <p:xfrm>
          <a:off x="5937622" y="2246529"/>
          <a:ext cx="3162301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5" name="AxMath" r:id="rId7" imgW="1581840" imgH="228600" progId="Equation.AxMath">
                  <p:embed/>
                </p:oleObj>
              </mc:Choice>
              <mc:Fallback>
                <p:oleObj name="AxMath" r:id="rId7" imgW="1581840" imgH="22860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xmlns="" id="{6EC8BA26-7FDF-4C04-99F9-206EFA47B9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37622" y="2246529"/>
                        <a:ext cx="3162301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xmlns="" id="{46512A9A-C484-4747-A9A8-65A2B0FBAD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217676"/>
              </p:ext>
            </p:extLst>
          </p:nvPr>
        </p:nvGraphicFramePr>
        <p:xfrm>
          <a:off x="449957" y="3314600"/>
          <a:ext cx="7386637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6" name="AxMath" r:id="rId9" imgW="4543920" imgH="837360" progId="Equation.AxMath">
                  <p:embed/>
                </p:oleObj>
              </mc:Choice>
              <mc:Fallback>
                <p:oleObj name="AxMath" r:id="rId9" imgW="4543920" imgH="83736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xmlns="" id="{9EDC08A2-F63A-4456-B6C0-B2A9FA033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9957" y="3314600"/>
                        <a:ext cx="7386637" cy="1368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xmlns="" id="{CD6C6837-D859-4AF3-9B6D-42B5C47CE3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125156"/>
              </p:ext>
            </p:extLst>
          </p:nvPr>
        </p:nvGraphicFramePr>
        <p:xfrm>
          <a:off x="449957" y="4925137"/>
          <a:ext cx="6070600" cy="193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7" name="AxMath" r:id="rId11" imgW="3733920" imgH="1181520" progId="Equation.AxMath">
                  <p:embed/>
                </p:oleObj>
              </mc:Choice>
              <mc:Fallback>
                <p:oleObj name="AxMath" r:id="rId11" imgW="3733920" imgH="118152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xmlns="" id="{46512A9A-C484-4747-A9A8-65A2B0FBAD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9957" y="4925137"/>
                        <a:ext cx="6070600" cy="193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101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10225_095915">
            <a:hlinkClick r:id="" action="ppaction://media"/>
            <a:extLst>
              <a:ext uri="{FF2B5EF4-FFF2-40B4-BE49-F238E27FC236}">
                <a16:creationId xmlns:a16="http://schemas.microsoft.com/office/drawing/2014/main" xmlns="" id="{6449BE82-F9CD-41B3-9353-4F7E9EDBEA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3907" y="514857"/>
            <a:ext cx="5303837" cy="6035675"/>
          </a:xfrm>
          <a:prstGeom prst="rect">
            <a:avLst/>
          </a:prstGeom>
        </p:spPr>
      </p:pic>
      <p:pic>
        <p:nvPicPr>
          <p:cNvPr id="5" name="20210225_100455">
            <a:hlinkClick r:id="" action="ppaction://media"/>
            <a:extLst>
              <a:ext uri="{FF2B5EF4-FFF2-40B4-BE49-F238E27FC236}">
                <a16:creationId xmlns:a16="http://schemas.microsoft.com/office/drawing/2014/main" xmlns="" id="{653B6719-42C7-4A59-99DB-8388A90C96C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67424" y="1793997"/>
            <a:ext cx="6380669" cy="347739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C1B834EC-A8AB-4183-BA60-2F8B55B0B171}"/>
              </a:ext>
            </a:extLst>
          </p:cNvPr>
          <p:cNvSpPr txBox="1"/>
          <p:nvPr/>
        </p:nvSpPr>
        <p:spPr>
          <a:xfrm>
            <a:off x="143907" y="54570"/>
            <a:ext cx="10975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A.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擦曲面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39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5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文本框 80">
            <a:extLst>
              <a:ext uri="{FF2B5EF4-FFF2-40B4-BE49-F238E27FC236}">
                <a16:creationId xmlns:a16="http://schemas.microsoft.com/office/drawing/2014/main" xmlns="" id="{12A96CFA-10C9-4714-ADBC-5598A4282BF6}"/>
              </a:ext>
            </a:extLst>
          </p:cNvPr>
          <p:cNvSpPr txBox="1"/>
          <p:nvPr/>
        </p:nvSpPr>
        <p:spPr>
          <a:xfrm>
            <a:off x="456094" y="702440"/>
            <a:ext cx="52187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个滑移副：上下移动，前后伸缩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个转动副：图示坐标系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3-1-3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转动，欧拉角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改进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DH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法建立的机械臂坐标系如右图所示，其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DH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参数如下表所示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2" name="表格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237910"/>
              </p:ext>
            </p:extLst>
          </p:nvPr>
        </p:nvGraphicFramePr>
        <p:xfrm>
          <a:off x="377642" y="2662040"/>
          <a:ext cx="6056450" cy="2223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290"/>
                <a:gridCol w="1211290"/>
                <a:gridCol w="1211290"/>
                <a:gridCol w="1211290"/>
                <a:gridCol w="1211290"/>
              </a:tblGrid>
              <a:tr h="36910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i="1" dirty="0" smtClean="0"/>
                        <a:t>a</a:t>
                      </a:r>
                      <a:r>
                        <a:rPr lang="en-US" altLang="zh-CN" i="1" baseline="-25000" dirty="0" smtClean="0"/>
                        <a:t>i-1</a:t>
                      </a:r>
                      <a:endParaRPr lang="zh-CN" altLang="en-US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i="1" dirty="0" smtClean="0"/>
                        <a:t>α</a:t>
                      </a:r>
                      <a:r>
                        <a:rPr lang="en-US" altLang="zh-CN" i="1" baseline="-25000" dirty="0" smtClean="0"/>
                        <a:t>i-1</a:t>
                      </a:r>
                      <a:endParaRPr lang="zh-CN" altLang="en-US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i="1" dirty="0" smtClean="0"/>
                        <a:t>d</a:t>
                      </a:r>
                      <a:r>
                        <a:rPr lang="en-US" altLang="zh-CN" i="1" baseline="-25000" dirty="0" smtClean="0"/>
                        <a:t>i</a:t>
                      </a:r>
                      <a:endParaRPr lang="zh-CN" altLang="en-US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i="1" dirty="0" err="1" smtClean="0"/>
                        <a:t>θ</a:t>
                      </a:r>
                      <a:r>
                        <a:rPr lang="en-US" altLang="zh-CN" i="1" baseline="-25000" dirty="0" err="1" smtClean="0"/>
                        <a:t>i</a:t>
                      </a:r>
                      <a:endParaRPr lang="zh-CN" altLang="en-US" i="1" baseline="-25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i="1" dirty="0" smtClean="0"/>
                        <a:t>θ</a:t>
                      </a:r>
                      <a:r>
                        <a:rPr lang="en-US" altLang="zh-CN" i="1" baseline="-25000" dirty="0" smtClean="0"/>
                        <a:t>1</a:t>
                      </a:r>
                      <a:endParaRPr lang="zh-CN" altLang="en-US" i="1" baseline="-25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i="1" baseline="0" dirty="0" smtClean="0"/>
                        <a:t>d</a:t>
                      </a:r>
                      <a:r>
                        <a:rPr lang="en-US" altLang="zh-CN" i="1" baseline="-25000" dirty="0" smtClean="0"/>
                        <a:t>2</a:t>
                      </a:r>
                      <a:endParaRPr lang="zh-CN" altLang="en-US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90°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1" dirty="0" smtClean="0"/>
                        <a:t>θ</a:t>
                      </a:r>
                      <a:r>
                        <a:rPr lang="en-US" altLang="zh-CN" i="1" baseline="-25000" dirty="0" smtClean="0"/>
                        <a:t>3</a:t>
                      </a:r>
                      <a:r>
                        <a:rPr lang="en-US" altLang="zh-CN" dirty="0" smtClean="0"/>
                        <a:t>+90°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1" baseline="0" dirty="0" smtClean="0"/>
                        <a:t>d</a:t>
                      </a:r>
                      <a:r>
                        <a:rPr lang="en-US" altLang="zh-CN" i="1" baseline="-25000" dirty="0" smtClean="0"/>
                        <a:t>4</a:t>
                      </a:r>
                      <a:endParaRPr lang="zh-CN" altLang="en-US" i="1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90°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1" dirty="0" smtClean="0"/>
                        <a:t>θ</a:t>
                      </a:r>
                      <a:r>
                        <a:rPr lang="en-US" altLang="zh-CN" i="1" baseline="-25000" dirty="0" smtClean="0"/>
                        <a:t>5</a:t>
                      </a:r>
                      <a:endParaRPr lang="zh-CN" altLang="en-US" i="1" baseline="-25000" dirty="0" smtClean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91" name="组合 90"/>
          <p:cNvGrpSpPr/>
          <p:nvPr/>
        </p:nvGrpSpPr>
        <p:grpSpPr>
          <a:xfrm>
            <a:off x="7346884" y="282298"/>
            <a:ext cx="4295191" cy="6160620"/>
            <a:chOff x="7119818" y="282298"/>
            <a:chExt cx="4295191" cy="6160620"/>
          </a:xfrm>
        </p:grpSpPr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19818" y="282298"/>
              <a:ext cx="4295191" cy="6160620"/>
            </a:xfrm>
            <a:prstGeom prst="rect">
              <a:avLst/>
            </a:prstGeom>
          </p:spPr>
        </p:pic>
        <p:cxnSp>
          <p:nvCxnSpPr>
            <p:cNvPr id="13" name="直接箭头连接符 12"/>
            <p:cNvCxnSpPr/>
            <p:nvPr/>
          </p:nvCxnSpPr>
          <p:spPr>
            <a:xfrm>
              <a:off x="9039672" y="5277746"/>
              <a:ext cx="71188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 flipH="1" flipV="1">
              <a:off x="9033537" y="4694740"/>
              <a:ext cx="6135" cy="58914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 flipH="1">
              <a:off x="8716293" y="5271610"/>
              <a:ext cx="325257" cy="41424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>
              <a:off x="7757057" y="4394030"/>
              <a:ext cx="71188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 flipH="1" flipV="1">
              <a:off x="7757057" y="3773691"/>
              <a:ext cx="1" cy="62033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 flipH="1">
              <a:off x="7431799" y="4394030"/>
              <a:ext cx="325257" cy="41424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 flipV="1">
              <a:off x="7757056" y="4394030"/>
              <a:ext cx="1284494" cy="87758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8816971" y="5399927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 smtClean="0"/>
                <a:t>0</a:t>
              </a:r>
              <a:endParaRPr lang="zh-CN" altLang="en-US" baseline="-25000" dirty="0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9557385" y="4968947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baseline="-25000" dirty="0"/>
                <a:t>0</a:t>
              </a:r>
              <a:endParaRPr lang="zh-CN" altLang="en-US" baseline="-25000" dirty="0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9032186" y="4481530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baseline="-25000" dirty="0" smtClean="0"/>
                <a:t>0</a:t>
              </a:r>
              <a:endParaRPr lang="zh-CN" altLang="en-US" baseline="-25000" dirty="0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7483728" y="4619979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 smtClean="0"/>
                <a:t>1</a:t>
              </a:r>
              <a:endParaRPr lang="zh-CN" altLang="en-US" baseline="-25000" dirty="0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8092450" y="4070724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baseline="-25000" dirty="0" smtClean="0"/>
                <a:t>1</a:t>
              </a:r>
              <a:endParaRPr lang="zh-CN" altLang="en-US" baseline="-25000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349573" y="3614083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baseline="-25000" dirty="0" smtClean="0"/>
                <a:t>1</a:t>
              </a:r>
              <a:endParaRPr lang="zh-CN" altLang="en-US" baseline="-25000" dirty="0"/>
            </a:p>
          </p:txBody>
        </p:sp>
        <p:cxnSp>
          <p:nvCxnSpPr>
            <p:cNvPr id="43" name="直接箭头连接符 42"/>
            <p:cNvCxnSpPr/>
            <p:nvPr/>
          </p:nvCxnSpPr>
          <p:spPr>
            <a:xfrm>
              <a:off x="9032186" y="2951855"/>
              <a:ext cx="59528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/>
            <p:nvPr/>
          </p:nvCxnSpPr>
          <p:spPr>
            <a:xfrm flipH="1" flipV="1">
              <a:off x="9032186" y="2331516"/>
              <a:ext cx="1" cy="62033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/>
            <p:nvPr/>
          </p:nvCxnSpPr>
          <p:spPr>
            <a:xfrm flipV="1">
              <a:off x="9032186" y="2537615"/>
              <a:ext cx="355941" cy="4142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/>
            <p:cNvSpPr txBox="1"/>
            <p:nvPr/>
          </p:nvSpPr>
          <p:spPr>
            <a:xfrm>
              <a:off x="8816971" y="1937034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baseline="-25000" dirty="0" smtClean="0"/>
                <a:t>2</a:t>
              </a:r>
              <a:endParaRPr lang="zh-CN" altLang="en-US" baseline="-25000" dirty="0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9318422" y="2926238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 smtClean="0"/>
                <a:t>2</a:t>
              </a:r>
              <a:endParaRPr lang="zh-CN" altLang="en-US" baseline="-25000" dirty="0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9348043" y="2362595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baseline="-25000" dirty="0" smtClean="0"/>
                <a:t>2</a:t>
              </a:r>
              <a:endParaRPr lang="zh-CN" altLang="en-US" baseline="-25000" dirty="0"/>
            </a:p>
          </p:txBody>
        </p:sp>
        <p:cxnSp>
          <p:nvCxnSpPr>
            <p:cNvPr id="54" name="直接箭头连接符 53"/>
            <p:cNvCxnSpPr/>
            <p:nvPr/>
          </p:nvCxnSpPr>
          <p:spPr>
            <a:xfrm flipH="1">
              <a:off x="7441116" y="2441931"/>
              <a:ext cx="5216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/>
            <p:nvPr/>
          </p:nvCxnSpPr>
          <p:spPr>
            <a:xfrm flipH="1" flipV="1">
              <a:off x="7962752" y="1908019"/>
              <a:ext cx="3" cy="53391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/>
            <p:cNvCxnSpPr/>
            <p:nvPr/>
          </p:nvCxnSpPr>
          <p:spPr>
            <a:xfrm flipH="1">
              <a:off x="7701934" y="2441931"/>
              <a:ext cx="260819" cy="36821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 flipV="1">
              <a:off x="7962752" y="2448912"/>
              <a:ext cx="1084512" cy="513547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文本框 58"/>
            <p:cNvSpPr txBox="1"/>
            <p:nvPr/>
          </p:nvSpPr>
          <p:spPr>
            <a:xfrm>
              <a:off x="7669934" y="2696336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baseline="-25000" dirty="0" smtClean="0"/>
                <a:t>3</a:t>
              </a:r>
              <a:endParaRPr lang="zh-CN" altLang="en-US" baseline="-25000" dirty="0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7261414" y="2044148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baseline="-25000" dirty="0" smtClean="0"/>
                <a:t>3</a:t>
              </a:r>
              <a:endParaRPr lang="zh-CN" altLang="en-US" baseline="-25000" dirty="0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7832343" y="1583901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 smtClean="0"/>
                <a:t>3</a:t>
              </a:r>
              <a:endParaRPr lang="zh-CN" altLang="en-US" baseline="-25000" dirty="0"/>
            </a:p>
          </p:txBody>
        </p:sp>
        <p:cxnSp>
          <p:nvCxnSpPr>
            <p:cNvPr id="64" name="直接箭头连接符 63"/>
            <p:cNvCxnSpPr/>
            <p:nvPr/>
          </p:nvCxnSpPr>
          <p:spPr>
            <a:xfrm>
              <a:off x="10354715" y="2951855"/>
              <a:ext cx="49095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/>
            <p:nvPr/>
          </p:nvCxnSpPr>
          <p:spPr>
            <a:xfrm flipH="1">
              <a:off x="10354711" y="2951857"/>
              <a:ext cx="6" cy="50322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/>
            <p:cNvCxnSpPr/>
            <p:nvPr/>
          </p:nvCxnSpPr>
          <p:spPr>
            <a:xfrm flipH="1">
              <a:off x="10093895" y="2951855"/>
              <a:ext cx="260819" cy="36821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本框 66"/>
            <p:cNvSpPr txBox="1"/>
            <p:nvPr/>
          </p:nvSpPr>
          <p:spPr>
            <a:xfrm>
              <a:off x="10517809" y="2578107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baseline="-25000" dirty="0" smtClean="0"/>
                <a:t>4</a:t>
              </a:r>
              <a:endParaRPr lang="zh-CN" altLang="en-US" baseline="-25000" dirty="0"/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9791171" y="3173386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 smtClean="0"/>
                <a:t>4</a:t>
              </a:r>
              <a:endParaRPr lang="zh-CN" altLang="en-US" baseline="-25000" dirty="0"/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10310461" y="3246613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baseline="-25000" dirty="0" smtClean="0"/>
                <a:t>4</a:t>
              </a:r>
              <a:endParaRPr lang="zh-CN" altLang="en-US" baseline="-25000" dirty="0"/>
            </a:p>
          </p:txBody>
        </p:sp>
        <p:cxnSp>
          <p:nvCxnSpPr>
            <p:cNvPr id="72" name="直接箭头连接符 71"/>
            <p:cNvCxnSpPr/>
            <p:nvPr/>
          </p:nvCxnSpPr>
          <p:spPr>
            <a:xfrm>
              <a:off x="10638628" y="1577764"/>
              <a:ext cx="71188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/>
            <p:cNvCxnSpPr/>
            <p:nvPr/>
          </p:nvCxnSpPr>
          <p:spPr>
            <a:xfrm flipH="1" flipV="1">
              <a:off x="10632493" y="994758"/>
              <a:ext cx="6135" cy="58914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箭头连接符 73"/>
            <p:cNvCxnSpPr/>
            <p:nvPr/>
          </p:nvCxnSpPr>
          <p:spPr>
            <a:xfrm flipH="1">
              <a:off x="10315249" y="1571628"/>
              <a:ext cx="325257" cy="41424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V="1">
              <a:off x="10343332" y="1583901"/>
              <a:ext cx="292228" cy="1355146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文本框 76"/>
            <p:cNvSpPr txBox="1"/>
            <p:nvPr/>
          </p:nvSpPr>
          <p:spPr>
            <a:xfrm>
              <a:off x="9944204" y="1605013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 smtClean="0"/>
                <a:t>5</a:t>
              </a:r>
              <a:endParaRPr lang="zh-CN" altLang="en-US" baseline="-25000" dirty="0"/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10331523" y="662713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baseline="-25000" dirty="0" smtClean="0"/>
                <a:t>5</a:t>
              </a:r>
              <a:endParaRPr lang="zh-CN" altLang="en-US" baseline="-25000" dirty="0"/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10909554" y="1233729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baseline="-25000" dirty="0" smtClean="0"/>
                <a:t>5</a:t>
              </a:r>
              <a:endParaRPr lang="zh-CN" altLang="en-US" baseline="-25000" dirty="0"/>
            </a:p>
          </p:txBody>
        </p:sp>
        <p:cxnSp>
          <p:nvCxnSpPr>
            <p:cNvPr id="83" name="直接箭头连接符 82"/>
            <p:cNvCxnSpPr/>
            <p:nvPr/>
          </p:nvCxnSpPr>
          <p:spPr>
            <a:xfrm>
              <a:off x="10496171" y="4343284"/>
              <a:ext cx="71188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箭头连接符 83"/>
            <p:cNvCxnSpPr/>
            <p:nvPr/>
          </p:nvCxnSpPr>
          <p:spPr>
            <a:xfrm flipH="1" flipV="1">
              <a:off x="10490036" y="3760278"/>
              <a:ext cx="6135" cy="58914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箭头连接符 84"/>
            <p:cNvCxnSpPr/>
            <p:nvPr/>
          </p:nvCxnSpPr>
          <p:spPr>
            <a:xfrm flipH="1">
              <a:off x="10172792" y="4337148"/>
              <a:ext cx="325257" cy="41424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V="1">
              <a:off x="10507004" y="2931874"/>
              <a:ext cx="551363" cy="1405274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本框 87"/>
            <p:cNvSpPr txBox="1"/>
            <p:nvPr/>
          </p:nvSpPr>
          <p:spPr>
            <a:xfrm>
              <a:off x="10110325" y="3615945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baseline="-25000" dirty="0" err="1" smtClean="0"/>
                <a:t>t</a:t>
              </a:r>
              <a:endParaRPr lang="zh-CN" altLang="en-US" baseline="-25000" dirty="0"/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9852829" y="4382057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 err="1" smtClean="0"/>
                <a:t>t</a:t>
              </a:r>
              <a:endParaRPr lang="zh-CN" altLang="en-US" baseline="-25000" dirty="0"/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10866692" y="4012725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baseline="-25000" dirty="0" err="1" smtClean="0"/>
                <a:t>t</a:t>
              </a:r>
              <a:endParaRPr lang="zh-CN" altLang="en-US" baseline="-25000" dirty="0"/>
            </a:p>
          </p:txBody>
        </p:sp>
      </p:grpSp>
      <p:sp>
        <p:nvSpPr>
          <p:cNvPr id="93" name="矩形 92"/>
          <p:cNvSpPr/>
          <p:nvPr/>
        </p:nvSpPr>
        <p:spPr>
          <a:xfrm>
            <a:off x="390721" y="5203173"/>
            <a:ext cx="5056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利用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Robotics Toolbox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工具箱可建立机械臂模型。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58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91113" y="537955"/>
            <a:ext cx="1104628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eriod"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擦竖直平面（如窗户，镜子）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机械臂关节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（上下移动副）具有机械限位，当末端位置处于关节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机械限位时，可直接令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=0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；当末端位置超过关节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机械限位时，令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2_limit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。为尽量保证末端与竖直平面的垂直性，对关节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和关节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增加简单约束：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=0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再根据末端位置去求得其他关节位置。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仿真：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模拟机械臂擦镜子，其中机械臂关节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机械限位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[0.5m,1.5m]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，镜子长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1.7m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，宽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1m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，底端高度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0.1m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，仿真结果如下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92" y="3258701"/>
            <a:ext cx="3270461" cy="24528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4002" y="3166647"/>
            <a:ext cx="3759216" cy="2814924"/>
          </a:xfrm>
          <a:prstGeom prst="rect">
            <a:avLst/>
          </a:prstGeom>
        </p:spPr>
      </p:pic>
      <p:pic>
        <p:nvPicPr>
          <p:cNvPr id="7" name="wipe_mirr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91391" y="3131997"/>
            <a:ext cx="3608337" cy="270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5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8839" y="427491"/>
            <a:ext cx="110462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B. 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擦水平面（如桌面，地面）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当擦拭水平面时，令关节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处于固定角度，即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=constant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尽量保证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末端在水平面运动的一致性，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对关节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和关节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增加简单约束：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+q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=0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再根据末端位置去求得其他关节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位置。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仿真：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模拟机械臂擦桌面，其中台面高度为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0.5m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，长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1m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，宽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0.6m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，仿真结果如下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49" y="3252563"/>
            <a:ext cx="3639644" cy="27253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4062" y="3207906"/>
            <a:ext cx="3758920" cy="2814702"/>
          </a:xfrm>
          <a:prstGeom prst="rect">
            <a:avLst/>
          </a:prstGeom>
        </p:spPr>
      </p:pic>
      <p:pic>
        <p:nvPicPr>
          <p:cNvPr id="6" name="wipe_tab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98643" y="3207906"/>
            <a:ext cx="3879193" cy="290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4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442</Words>
  <Application>Microsoft Office PowerPoint</Application>
  <PresentationFormat>宽屏</PresentationFormat>
  <Paragraphs>96</Paragraphs>
  <Slides>8</Slides>
  <Notes>0</Notes>
  <HiddenSlides>0</HiddenSlides>
  <MMClips>5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等线</vt:lpstr>
      <vt:lpstr>等线 Light</vt:lpstr>
      <vt:lpstr>宋体</vt:lpstr>
      <vt:lpstr>Arial</vt:lpstr>
      <vt:lpstr>Times New Roman</vt:lpstr>
      <vt:lpstr>Office 主题​​</vt:lpstr>
      <vt:lpstr>AxGlyph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Jingchen</dc:creator>
  <cp:lastModifiedBy>lzx</cp:lastModifiedBy>
  <cp:revision>42</cp:revision>
  <cp:lastPrinted>2021-02-25T00:52:42Z</cp:lastPrinted>
  <dcterms:created xsi:type="dcterms:W3CDTF">2021-02-24T05:14:58Z</dcterms:created>
  <dcterms:modified xsi:type="dcterms:W3CDTF">2021-02-26T02:51:10Z</dcterms:modified>
</cp:coreProperties>
</file>